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9" r:id="rId5"/>
    <p:sldId id="285" r:id="rId6"/>
    <p:sldId id="314" r:id="rId7"/>
    <p:sldId id="313" r:id="rId8"/>
    <p:sldId id="304" r:id="rId9"/>
    <p:sldId id="296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94"/>
  </p:normalViewPr>
  <p:slideViewPr>
    <p:cSldViewPr snapToGrid="0">
      <p:cViewPr varScale="1">
        <p:scale>
          <a:sx n="72" d="100"/>
          <a:sy n="72" d="100"/>
        </p:scale>
        <p:origin x="135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50E45-4150-774C-926C-C38E8D3D53A2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21FDE-8B98-8341-81C2-8A3D3E8A1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0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C5307-140F-447F-BCBA-BB92E3A2906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9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1C2D-6EDC-438F-6DB9-DA141385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D32717-B5D6-7730-178F-20C5889D3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C429F-DE81-3FA7-1983-7A4678350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D88DE-6981-81C0-9F9C-9310FC260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C5307-140F-447F-BCBA-BB92E3A2906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4A20-9E70-4ADF-93C1-5AE458194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224" y="749808"/>
            <a:ext cx="6812280" cy="4206240"/>
          </a:xfrm>
        </p:spPr>
        <p:txBody>
          <a:bodyPr anchor="t">
            <a:normAutofit/>
          </a:bodyPr>
          <a:lstStyle>
            <a:lvl1pPr algn="l"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1A2C5-995E-4938-A286-FF484EFA5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223" y="5257800"/>
            <a:ext cx="6812279" cy="130759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C6A8E625-65C2-D767-7DCE-651B5503EA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 anchor="b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534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3560" y="685800"/>
            <a:ext cx="5943600" cy="4379976"/>
          </a:xfrm>
        </p:spPr>
        <p:txBody>
          <a:bodyPr anchor="t">
            <a:normAutofit/>
          </a:bodyPr>
          <a:lstStyle>
            <a:lvl1pPr>
              <a:defRPr sz="6000"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3560" y="5065776"/>
            <a:ext cx="5945393" cy="1108335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054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02010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6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85800"/>
            <a:ext cx="3867912" cy="5504688"/>
          </a:xfrm>
        </p:spPr>
        <p:txBody>
          <a:bodyPr anchor="ctr">
            <a:normAutofit/>
          </a:bodyPr>
          <a:lstStyle>
            <a:lvl1pPr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65776" y="0"/>
            <a:ext cx="7123176" cy="196596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4144" y="2496312"/>
            <a:ext cx="5705856" cy="382219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14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6A403-3582-ABB6-755A-ED7896C19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18520" cy="4105656"/>
          </a:xfrm>
          <a:gradFill flip="none" rotWithShape="1"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1"/>
            <a:tileRect/>
          </a:gradFill>
        </p:spPr>
        <p:txBody>
          <a:bodyPr lIns="82296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B191740-DD54-A5D6-67AB-87EEAB0DD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05656"/>
            <a:ext cx="11018519" cy="2459736"/>
          </a:xfrm>
          <a:gradFill flip="none" rotWithShape="1"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1"/>
            <a:tileRect/>
          </a:gradFill>
        </p:spPr>
        <p:txBody>
          <a:bodyPr lIns="822960" tIns="45720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3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52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23176" y="-1"/>
            <a:ext cx="506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6680" y="667512"/>
            <a:ext cx="3867912" cy="552297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859536"/>
            <a:ext cx="5166360" cy="1499616"/>
          </a:xfrm>
        </p:spPr>
        <p:txBody>
          <a:bodyPr/>
          <a:lstStyle>
            <a:lvl1pPr marL="512064" indent="-512064">
              <a:buClr>
                <a:schemeClr val="accent3">
                  <a:lumMod val="50000"/>
                </a:schemeClr>
              </a:buClr>
              <a:buFont typeface="+mj-lt"/>
              <a:buAutoNum type="arabicPeriod"/>
              <a:defRPr sz="2000"/>
            </a:lvl1pPr>
            <a:lvl2pPr marL="1097280" indent="-457200">
              <a:spcBef>
                <a:spcPts val="1000"/>
              </a:spcBef>
              <a:buClr>
                <a:schemeClr val="accent3">
                  <a:lumMod val="50000"/>
                </a:schemeClr>
              </a:buClr>
              <a:buFont typeface="+mj-lt"/>
              <a:buAutoNum type="alphaLcPeriod"/>
              <a:defRPr/>
            </a:lvl2pPr>
            <a:lvl3pPr marL="164592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36" y="2706624"/>
            <a:ext cx="5084064" cy="33832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6B786C7-B8F9-4072-AAAA-17258464D7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615184"/>
            <a:ext cx="5614416" cy="384048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3176" y="1958009"/>
            <a:ext cx="5068824" cy="4899991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42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523744"/>
            <a:ext cx="2862072" cy="356616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7912" y="2523744"/>
            <a:ext cx="7808976" cy="3694176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0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295144"/>
            <a:ext cx="6464808" cy="4379976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sz="2000"/>
            </a:lvl1pPr>
            <a:lvl2pPr marL="6858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2pPr>
            <a:lvl3pPr marL="11430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3pPr>
            <a:lvl4pPr marL="16002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4pPr>
            <a:lvl5pPr marL="20574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1816" y="2295144"/>
            <a:ext cx="3749040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25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523744"/>
            <a:ext cx="10707624" cy="3657600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sz="2000"/>
            </a:lvl1pPr>
            <a:lvl2pPr marL="6858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2pPr>
            <a:lvl3pPr marL="11430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3pPr>
            <a:lvl4pPr marL="16002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4pPr>
            <a:lvl5pPr marL="20574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439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20A8F-16C2-B12B-3951-097B62DB8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25079"/>
            <a:ext cx="12192000" cy="33329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AF23EB-182C-6270-2663-CB53680A4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813048"/>
            <a:ext cx="10780776" cy="2651760"/>
          </a:xfr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900416" cy="352958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1051560"/>
            <a:ext cx="3566160" cy="1554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9328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EE518CBA-D8B4-47B2-892B-826C26D1B46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69" r:id="rId4"/>
    <p:sldLayoutId id="2147483662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3560" y="685800"/>
            <a:ext cx="5943600" cy="4379976"/>
          </a:xfrm>
        </p:spPr>
        <p:txBody>
          <a:bodyPr anchor="t">
            <a:normAutofit/>
          </a:bodyPr>
          <a:lstStyle/>
          <a:p>
            <a:r>
              <a:rPr lang="en-PH" dirty="0"/>
              <a:t>Here Am I, Send Me, Lord 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3560" y="5065776"/>
            <a:ext cx="5945393" cy="1108335"/>
          </a:xfrm>
        </p:spPr>
        <p:txBody>
          <a:bodyPr anchor="b">
            <a:normAutofit/>
          </a:bodyPr>
          <a:lstStyle/>
          <a:p>
            <a:r>
              <a:rPr lang="en-US" sz="2800" b="1" spc="-40" dirty="0">
                <a:solidFill>
                  <a:schemeClr val="bg2"/>
                </a:solidFill>
              </a:rPr>
              <a:t>Isaiah 6:8-10 ESV</a:t>
            </a:r>
            <a:endParaRPr lang="en-GB" sz="6600" dirty="0">
              <a:solidFill>
                <a:schemeClr val="bg2"/>
              </a:solidFill>
            </a:endParaRPr>
          </a:p>
          <a:p>
            <a:r>
              <a:rPr lang="en-GB" dirty="0"/>
              <a:t>Bro. Marlon E. Collado </a:t>
            </a:r>
            <a:endParaRPr lang="en-US" dirty="0"/>
          </a:p>
        </p:txBody>
      </p:sp>
      <p:pic>
        <p:nvPicPr>
          <p:cNvPr id="9" name="Picture Placeholder 8" descr="A close up of a person's feet&#10;&#10;AI-generated content may be incorrect.">
            <a:extLst>
              <a:ext uri="{FF2B5EF4-FFF2-40B4-BE49-F238E27FC236}">
                <a16:creationId xmlns:a16="http://schemas.microsoft.com/office/drawing/2014/main" id="{1784BC21-FD4A-2969-23EC-BCC1D4F541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r="12778"/>
          <a:stretch/>
        </p:blipFill>
        <p:spPr>
          <a:xfrm>
            <a:off x="15" y="0"/>
            <a:ext cx="4886778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9346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Sun shining through the clouds">
            <a:extLst>
              <a:ext uri="{FF2B5EF4-FFF2-40B4-BE49-F238E27FC236}">
                <a16:creationId xmlns:a16="http://schemas.microsoft.com/office/drawing/2014/main" id="{7925396A-F8F2-FA2A-5C52-ABAA2C11C3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60" y="0"/>
            <a:ext cx="1219187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C7AC30-1251-40E1-9808-1FB902C4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18520" cy="1126435"/>
          </a:xfrm>
        </p:spPr>
        <p:txBody>
          <a:bodyPr vert="horz" lIns="822960" tIns="45720" rIns="91440" bIns="45720" rtlCol="0" anchor="b">
            <a:normAutofit/>
          </a:bodyPr>
          <a:lstStyle/>
          <a:p>
            <a:r>
              <a:rPr lang="en-US" b="1" kern="1200" spc="-4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Isaiah 6:8-10 ESV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8895D-CC80-14AB-CDA5-CF8D66FCF42C}"/>
              </a:ext>
            </a:extLst>
          </p:cNvPr>
          <p:cNvSpPr txBox="1"/>
          <p:nvPr/>
        </p:nvSpPr>
        <p:spPr>
          <a:xfrm>
            <a:off x="-755374" y="1007166"/>
            <a:ext cx="12841357" cy="559798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822960" tIns="457200" rIns="91440" bIns="45720" rtlCol="0" anchor="t">
            <a:norm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n-US" sz="4800" b="1" kern="1200" spc="300" baseline="0" dirty="0">
                <a:latin typeface="+mn-lt"/>
                <a:ea typeface="+mn-ea"/>
                <a:cs typeface="+mn-cs"/>
              </a:rPr>
              <a:t>[8] And I heard the voice of the Lord saying, “Whom shall I send, and who will go for us?” Then I said, “Here I am! Send me.” [9] And he said, “Go, and say to this people: “‘Keep on hearing, but do not understand; keep on seeing, but do not perceive.’</a:t>
            </a:r>
          </a:p>
        </p:txBody>
      </p:sp>
    </p:spTree>
    <p:extLst>
      <p:ext uri="{BB962C8B-B14F-4D97-AF65-F5344CB8AC3E}">
        <p14:creationId xmlns:p14="http://schemas.microsoft.com/office/powerpoint/2010/main" val="384021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CA25-E0EE-4960-61F4-27FC98BC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Sun shining through the clouds">
            <a:extLst>
              <a:ext uri="{FF2B5EF4-FFF2-40B4-BE49-F238E27FC236}">
                <a16:creationId xmlns:a16="http://schemas.microsoft.com/office/drawing/2014/main" id="{B7D5CA35-A045-2B4C-232A-06389D2E0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60" y="0"/>
            <a:ext cx="1219187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0657BA0-7A94-8F92-AF10-B6448CDD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18520" cy="1126435"/>
          </a:xfrm>
        </p:spPr>
        <p:txBody>
          <a:bodyPr vert="horz" lIns="822960" tIns="45720" rIns="91440" bIns="45720" rtlCol="0" anchor="b">
            <a:noAutofit/>
          </a:bodyPr>
          <a:lstStyle/>
          <a:p>
            <a:r>
              <a:rPr lang="en-US" sz="8000" b="1" kern="1200" spc="-4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Isaiah 6:8-10 ESV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CBDD9-37C0-762A-4F96-D82C4B3AB007}"/>
              </a:ext>
            </a:extLst>
          </p:cNvPr>
          <p:cNvSpPr txBox="1"/>
          <p:nvPr/>
        </p:nvSpPr>
        <p:spPr>
          <a:xfrm>
            <a:off x="-755374" y="1007166"/>
            <a:ext cx="12841357" cy="559798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822960" tIns="457200" rIns="91440" bIns="45720" rtlCol="0" anchor="t">
            <a:norm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en-US" sz="5400" b="1" kern="1200" spc="300" baseline="0" dirty="0">
                <a:latin typeface="+mn-lt"/>
                <a:ea typeface="+mn-ea"/>
                <a:cs typeface="+mn-cs"/>
              </a:rPr>
              <a:t>[10]  Make the heart of this people dull, and their ears heavy, and blind their eyes; lest they see with their eyes, and hear with their ears, and understand with their hearts, and turn and be healed.”</a:t>
            </a:r>
          </a:p>
        </p:txBody>
      </p:sp>
    </p:spTree>
    <p:extLst>
      <p:ext uri="{BB962C8B-B14F-4D97-AF65-F5344CB8AC3E}">
        <p14:creationId xmlns:p14="http://schemas.microsoft.com/office/powerpoint/2010/main" val="1842364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9819C-99BB-0956-7621-4B209EB6C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3F199E2-8003-F09C-F1CC-97FA14575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3560" y="685800"/>
            <a:ext cx="5943600" cy="4379976"/>
          </a:xfrm>
        </p:spPr>
        <p:txBody>
          <a:bodyPr anchor="t">
            <a:normAutofit/>
          </a:bodyPr>
          <a:lstStyle/>
          <a:p>
            <a:r>
              <a:rPr lang="en-PH" dirty="0"/>
              <a:t>Here Am I, Send Me, Lord 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C728176-7B3B-6951-03C8-711636747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3560" y="5065776"/>
            <a:ext cx="5945393" cy="1108335"/>
          </a:xfrm>
        </p:spPr>
        <p:txBody>
          <a:bodyPr anchor="b">
            <a:normAutofit/>
          </a:bodyPr>
          <a:lstStyle/>
          <a:p>
            <a:r>
              <a:rPr lang="en-US" b="1" spc="-40" dirty="0">
                <a:solidFill>
                  <a:schemeClr val="bg2"/>
                </a:solidFill>
              </a:rPr>
              <a:t>Isaiah 6:8-10 ESV</a:t>
            </a:r>
            <a:endParaRPr lang="en-GB" dirty="0"/>
          </a:p>
          <a:p>
            <a:r>
              <a:rPr lang="en-GB" dirty="0"/>
              <a:t>Bro. Marlon E. Collado </a:t>
            </a:r>
            <a:endParaRPr lang="en-US" dirty="0"/>
          </a:p>
        </p:txBody>
      </p:sp>
      <p:pic>
        <p:nvPicPr>
          <p:cNvPr id="9" name="Picture Placeholder 8" descr="A close up of a person's feet&#10;&#10;AI-generated content may be incorrect.">
            <a:extLst>
              <a:ext uri="{FF2B5EF4-FFF2-40B4-BE49-F238E27FC236}">
                <a16:creationId xmlns:a16="http://schemas.microsoft.com/office/drawing/2014/main" id="{957ECA2E-CE6A-5472-6DBA-D89A350EA5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r="12778"/>
          <a:stretch/>
        </p:blipFill>
        <p:spPr>
          <a:xfrm>
            <a:off x="15" y="0"/>
            <a:ext cx="4886778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01733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625C164-6C60-2A68-7287-EA4B9773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543339"/>
            <a:ext cx="4095054" cy="5647149"/>
          </a:xfrm>
        </p:spPr>
        <p:txBody>
          <a:bodyPr>
            <a:normAutofit/>
          </a:bodyPr>
          <a:lstStyle/>
          <a:p>
            <a:r>
              <a:rPr lang="en-GB" sz="6000" dirty="0"/>
              <a:t>1. The Call of God Is Personal</a:t>
            </a:r>
            <a:endParaRPr lang="en-US" sz="6000" dirty="0"/>
          </a:p>
        </p:txBody>
      </p:sp>
      <p:pic>
        <p:nvPicPr>
          <p:cNvPr id="19" name="Picture Placeholder 18" descr="View of the mountains with a light, low fog with stars and clouds in the sky">
            <a:extLst>
              <a:ext uri="{FF2B5EF4-FFF2-40B4-BE49-F238E27FC236}">
                <a16:creationId xmlns:a16="http://schemas.microsoft.com/office/drawing/2014/main" id="{F4BD5086-7304-1284-62FC-2A7B3F88A9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38" r="238"/>
          <a:stretch/>
        </p:blipFill>
        <p:spPr>
          <a:xfrm>
            <a:off x="5065776" y="0"/>
            <a:ext cx="7123176" cy="196596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F4C87C-25C4-A6EA-C211-A643523079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61113" y="2199860"/>
            <a:ext cx="6612835" cy="3405809"/>
          </a:xfrm>
        </p:spPr>
        <p:txBody>
          <a:bodyPr>
            <a:normAutofit lnSpcReduction="10000"/>
          </a:bodyPr>
          <a:lstStyle/>
          <a:p>
            <a:r>
              <a:rPr lang="en-GB" sz="5400" dirty="0"/>
              <a:t>God’s call is not general; it’s personal and direct.</a:t>
            </a:r>
            <a:endParaRPr lang="en-US" sz="5400" dirty="0"/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5611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BB6F2D-E78A-6FE5-1A36-75C74FD9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14E3D1-6639-F466-7FDE-6564E43949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0132" y="3265004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Romans 12:1 reminds us to be living sacrifices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86EE38-2957-C862-1C4F-9B0157829E2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0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1159D-3971-20FF-C006-93D1C6C0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C34928A-A643-E749-72FE-D6E4239E1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10" y="685800"/>
            <a:ext cx="4651646" cy="5504688"/>
          </a:xfrm>
        </p:spPr>
        <p:txBody>
          <a:bodyPr>
            <a:normAutofit/>
          </a:bodyPr>
          <a:lstStyle/>
          <a:p>
            <a:r>
              <a:rPr lang="en-GB" sz="6000" dirty="0"/>
              <a:t>2. The Preparation for the Call</a:t>
            </a:r>
            <a:endParaRPr lang="en-US" sz="60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1487CF3-FDDF-7AAB-F756-9767CFBAB4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23351" y="3438144"/>
            <a:ext cx="6208026" cy="19659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Placeholder 4" descr="A group of hands holding up red letters&#10;&#10;AI-generated content may be incorrect.">
            <a:extLst>
              <a:ext uri="{FF2B5EF4-FFF2-40B4-BE49-F238E27FC236}">
                <a16:creationId xmlns:a16="http://schemas.microsoft.com/office/drawing/2014/main" id="{FCDC59AB-EF75-CA4A-6092-C0438547E2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r="2974"/>
          <a:stretch>
            <a:fillRect/>
          </a:stretch>
        </p:blipFill>
        <p:spPr>
          <a:xfrm>
            <a:off x="5065775" y="0"/>
            <a:ext cx="7126225" cy="2985291"/>
          </a:xfrm>
        </p:spPr>
      </p:pic>
    </p:spTree>
    <p:extLst>
      <p:ext uri="{BB962C8B-B14F-4D97-AF65-F5344CB8AC3E}">
        <p14:creationId xmlns:p14="http://schemas.microsoft.com/office/powerpoint/2010/main" val="80526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32BE-FA40-60CA-5C40-DE064D43E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0C75CA-BA53-7432-49AA-54EF9091A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1DF88A-49EF-55CB-D3F6-9534AEC1E3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045" y="2807141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Isaiah first sees the holiness of God and his own sinfulness (Isaiah 6:1-5). 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F1F69-6B31-08C5-9B97-5423091D07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0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92BC-BED5-4440-75A2-20813CA6B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ADC523-0530-626B-F4DF-EFF3EC7D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C26BB3-2F9D-0234-FEC4-4BD94F7387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045" y="2807141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God’s cleansing purifies Isaiah (6:6-7), preparing him for service. 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0B495-884E-8BD3-20E4-68A57901A43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3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6782-FBEF-EC0E-1AE7-B263445A6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8CB7FA0-8D00-FA79-9B40-5A5E30D3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374" y="487017"/>
            <a:ext cx="4691402" cy="5504688"/>
          </a:xfrm>
        </p:spPr>
        <p:txBody>
          <a:bodyPr>
            <a:normAutofit/>
          </a:bodyPr>
          <a:lstStyle/>
          <a:p>
            <a:r>
              <a:rPr lang="en-GB" sz="6000" dirty="0"/>
              <a:t>3. The Willingness to Say “Here Am I”</a:t>
            </a:r>
            <a:endParaRPr lang="en-US" sz="60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CAE5F4C-6F95-E936-4A00-F955FF818A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84812" y="2015656"/>
            <a:ext cx="6208026" cy="1965960"/>
          </a:xfrm>
        </p:spPr>
        <p:txBody>
          <a:bodyPr>
            <a:noAutofit/>
          </a:bodyPr>
          <a:lstStyle/>
          <a:p>
            <a:r>
              <a:rPr lang="en-GB" sz="5400" dirty="0"/>
              <a:t>Isaiah’s response shows courage, faith, and obedience. </a:t>
            </a:r>
            <a:endParaRPr lang="en-US" sz="5400" dirty="0"/>
          </a:p>
        </p:txBody>
      </p:sp>
      <p:pic>
        <p:nvPicPr>
          <p:cNvPr id="5" name="Picture Placeholder 4" descr="A bright light in the sky&#10;&#10;AI-generated content may be incorrect.">
            <a:extLst>
              <a:ext uri="{FF2B5EF4-FFF2-40B4-BE49-F238E27FC236}">
                <a16:creationId xmlns:a16="http://schemas.microsoft.com/office/drawing/2014/main" id="{D8354749-FA94-2FD5-5703-3A0ABB9B8A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5" b="254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9297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A3795-B66A-6B08-D651-6E77F72D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DCDCB4-3CF2-4BF1-1CE2-306F9D2B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4391A7-1525-0E7B-FE50-AA9A1CB95D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045" y="2377440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This is a call to trust God even when the mission is difficult or uncertain (Jeremiah 1:7). 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8C502B-FC7A-3E92-6BB9-EDBBBA2603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63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0D21A-9BE9-3F6F-1140-1DD025612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B8FE362-A14E-F97F-9064-B74DA37F8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85800"/>
            <a:ext cx="3867912" cy="5504688"/>
          </a:xfrm>
        </p:spPr>
        <p:txBody>
          <a:bodyPr>
            <a:normAutofit/>
          </a:bodyPr>
          <a:lstStyle/>
          <a:p>
            <a:r>
              <a:rPr lang="en-GB" sz="6000" dirty="0"/>
              <a:t>4. The Mission to Go and Serve</a:t>
            </a:r>
            <a:endParaRPr lang="en-US" sz="60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CBF24EF-481C-8F4D-217F-A1BE0EC3A5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23351" y="2815292"/>
            <a:ext cx="6208026" cy="1965960"/>
          </a:xfrm>
        </p:spPr>
        <p:txBody>
          <a:bodyPr>
            <a:noAutofit/>
          </a:bodyPr>
          <a:lstStyle/>
          <a:p>
            <a:r>
              <a:rPr lang="en-GB" sz="5500" dirty="0"/>
              <a:t>God’s question, “Who will go for us?”</a:t>
            </a:r>
            <a:endParaRPr lang="en-US" sz="5500" dirty="0"/>
          </a:p>
        </p:txBody>
      </p:sp>
      <p:pic>
        <p:nvPicPr>
          <p:cNvPr id="10" name="Picture Placeholder 9" descr="A person standing in a field with a cross&#10;&#10;AI-generated content may be incorrect.">
            <a:extLst>
              <a:ext uri="{FF2B5EF4-FFF2-40B4-BE49-F238E27FC236}">
                <a16:creationId xmlns:a16="http://schemas.microsoft.com/office/drawing/2014/main" id="{398BBDC6-AE4D-A1C7-CC3D-2F2784A818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5" b="26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988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0D37C-2761-694B-6ED9-274DACE4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CF489E-E10D-F0A7-1527-DFEC25A9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57AD32-B5F5-42FC-26E9-8F61787A71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0288" y="2807141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Isaiah’s mission was to speak God’s truth to a rebellious people (Isaiah 6:9-13). 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E1396-9DE9-9B38-A261-A3E23AF808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79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A9D3A-1DD5-0312-72BD-EFD7B10AE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9E967D-1EBC-C909-FB02-D0CED822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3854"/>
            <a:ext cx="10780955" cy="124371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E5548FB-D0E6-9F4B-888A-397386F186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045" y="2575891"/>
            <a:ext cx="9918779" cy="1243717"/>
          </a:xfrm>
        </p:spPr>
        <p:txBody>
          <a:bodyPr>
            <a:noAutofit/>
          </a:bodyPr>
          <a:lstStyle/>
          <a:p>
            <a:r>
              <a:rPr lang="en-GB" sz="6000" dirty="0"/>
              <a:t>Today, God calls us to share the gospel, serve others, and be His witnesses (Matthew 28:19-20). 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26F5D8-C2BF-CA4D-7155-DCA9DA9222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909568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2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Design_win32_CP_v3" id="{814715DD-6C76-4F1A-ACBC-CB50DF76A204}" vid="{32B98461-600B-47E5-8B97-25031B2AA7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Background xmlns="71af3243-3dd4-4a8d-8c0d-dd76da1f02a5">false</Background>
    <Status xmlns="71af3243-3dd4-4a8d-8c0d-dd76da1f02a5">Not started</Status>
    <TaxCatchAll xmlns="230e9df3-be65-4c73-a93b-d1236ebd677e" xsi:nil="true"/>
    <ImageTagsTaxHTField xmlns="71af3243-3dd4-4a8d-8c0d-dd76da1f02a5">
      <Terms xmlns="http://schemas.microsoft.com/office/infopath/2007/PartnerControls"/>
    </ImageTagsTaxHTField>
    <Image xmlns="71af3243-3dd4-4a8d-8c0d-dd76da1f02a5">
      <Url xsi:nil="true"/>
      <Description xsi:nil="true"/>
    </Image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4B3662-E706-427A-8C63-55F1C5B1CA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526E5B-BE06-44ED-944C-46B3BE1A406A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230e9df3-be65-4c73-a93b-d1236ebd677e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2DD5551C-388C-42EB-B1BB-B0BF4434BA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Color block design</Template>
  <TotalTime>76</TotalTime>
  <Words>316</Words>
  <Application>Microsoft Office PowerPoint</Application>
  <PresentationFormat>Widescreen</PresentationFormat>
  <Paragraphs>25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Avenir Next LT Pro</vt:lpstr>
      <vt:lpstr>Avenir Next LT Pro Light</vt:lpstr>
      <vt:lpstr>ColorBlockVTI</vt:lpstr>
      <vt:lpstr>Here Am I, Send Me, Lord </vt:lpstr>
      <vt:lpstr>Isaiah 6:8-10 ESV</vt:lpstr>
      <vt:lpstr>Isaiah 6:8-10 ESV</vt:lpstr>
      <vt:lpstr>Here Am I, Send Me, Lord </vt:lpstr>
      <vt:lpstr>1. The Call of God Is Personal</vt:lpstr>
      <vt:lpstr>PowerPoint Presentation</vt:lpstr>
      <vt:lpstr>2. The Preparation for the Call</vt:lpstr>
      <vt:lpstr>PowerPoint Presentation</vt:lpstr>
      <vt:lpstr>PowerPoint Presentation</vt:lpstr>
      <vt:lpstr>3. The Willingness to Say “Here Am I”</vt:lpstr>
      <vt:lpstr>PowerPoint Presentation</vt:lpstr>
      <vt:lpstr>4. The Mission to Go and Serve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COLLADO, KENSHIE</dc:creator>
  <cp:lastModifiedBy>joan ruth lago</cp:lastModifiedBy>
  <cp:revision>7</cp:revision>
  <dcterms:created xsi:type="dcterms:W3CDTF">2025-11-29T14:04:12Z</dcterms:created>
  <dcterms:modified xsi:type="dcterms:W3CDTF">2025-11-30T01:04:08Z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0x01010079F111ED35F8CC479449609E8A0923A6</vt:lpwstr>
  </property>
</Properties>
</file>